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4" r:id="rId5"/>
    <p:sldId id="275" r:id="rId6"/>
    <p:sldId id="260" r:id="rId7"/>
    <p:sldId id="261" r:id="rId8"/>
    <p:sldId id="262" r:id="rId9"/>
    <p:sldId id="263" r:id="rId10"/>
    <p:sldId id="264" r:id="rId11"/>
    <p:sldId id="265" r:id="rId12"/>
    <p:sldId id="266"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634"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BA0712-B493-4DD2-B9ED-9E538282FE91}"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C4A7-F483-4201-89FE-DB13BFBC9D74}" type="slidenum">
              <a:rPr lang="en-US" smtClean="0"/>
              <a:t>‹#›</a:t>
            </a:fld>
            <a:endParaRPr lang="en-US"/>
          </a:p>
        </p:txBody>
      </p:sp>
    </p:spTree>
    <p:extLst>
      <p:ext uri="{BB962C8B-B14F-4D97-AF65-F5344CB8AC3E}">
        <p14:creationId xmlns:p14="http://schemas.microsoft.com/office/powerpoint/2010/main" val="371462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BA0712-B493-4DD2-B9ED-9E538282FE91}"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C4A7-F483-4201-89FE-DB13BFBC9D74}" type="slidenum">
              <a:rPr lang="en-US" smtClean="0"/>
              <a:t>‹#›</a:t>
            </a:fld>
            <a:endParaRPr lang="en-US"/>
          </a:p>
        </p:txBody>
      </p:sp>
    </p:spTree>
    <p:extLst>
      <p:ext uri="{BB962C8B-B14F-4D97-AF65-F5344CB8AC3E}">
        <p14:creationId xmlns:p14="http://schemas.microsoft.com/office/powerpoint/2010/main" val="113286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BA0712-B493-4DD2-B9ED-9E538282FE91}"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C4A7-F483-4201-89FE-DB13BFBC9D74}" type="slidenum">
              <a:rPr lang="en-US" smtClean="0"/>
              <a:t>‹#›</a:t>
            </a:fld>
            <a:endParaRPr lang="en-US"/>
          </a:p>
        </p:txBody>
      </p:sp>
    </p:spTree>
    <p:extLst>
      <p:ext uri="{BB962C8B-B14F-4D97-AF65-F5344CB8AC3E}">
        <p14:creationId xmlns:p14="http://schemas.microsoft.com/office/powerpoint/2010/main" val="200297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BA0712-B493-4DD2-B9ED-9E538282FE91}"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C4A7-F483-4201-89FE-DB13BFBC9D74}" type="slidenum">
              <a:rPr lang="en-US" smtClean="0"/>
              <a:t>‹#›</a:t>
            </a:fld>
            <a:endParaRPr lang="en-US"/>
          </a:p>
        </p:txBody>
      </p:sp>
    </p:spTree>
    <p:extLst>
      <p:ext uri="{BB962C8B-B14F-4D97-AF65-F5344CB8AC3E}">
        <p14:creationId xmlns:p14="http://schemas.microsoft.com/office/powerpoint/2010/main" val="403670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A0712-B493-4DD2-B9ED-9E538282FE91}"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C4A7-F483-4201-89FE-DB13BFBC9D74}" type="slidenum">
              <a:rPr lang="en-US" smtClean="0"/>
              <a:t>‹#›</a:t>
            </a:fld>
            <a:endParaRPr lang="en-US"/>
          </a:p>
        </p:txBody>
      </p:sp>
    </p:spTree>
    <p:extLst>
      <p:ext uri="{BB962C8B-B14F-4D97-AF65-F5344CB8AC3E}">
        <p14:creationId xmlns:p14="http://schemas.microsoft.com/office/powerpoint/2010/main" val="228445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BA0712-B493-4DD2-B9ED-9E538282FE91}"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3C4A7-F483-4201-89FE-DB13BFBC9D74}" type="slidenum">
              <a:rPr lang="en-US" smtClean="0"/>
              <a:t>‹#›</a:t>
            </a:fld>
            <a:endParaRPr lang="en-US"/>
          </a:p>
        </p:txBody>
      </p:sp>
    </p:spTree>
    <p:extLst>
      <p:ext uri="{BB962C8B-B14F-4D97-AF65-F5344CB8AC3E}">
        <p14:creationId xmlns:p14="http://schemas.microsoft.com/office/powerpoint/2010/main" val="18793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BA0712-B493-4DD2-B9ED-9E538282FE91}" type="datetimeFigureOut">
              <a:rPr lang="en-US" smtClean="0"/>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A3C4A7-F483-4201-89FE-DB13BFBC9D74}" type="slidenum">
              <a:rPr lang="en-US" smtClean="0"/>
              <a:t>‹#›</a:t>
            </a:fld>
            <a:endParaRPr lang="en-US"/>
          </a:p>
        </p:txBody>
      </p:sp>
    </p:spTree>
    <p:extLst>
      <p:ext uri="{BB962C8B-B14F-4D97-AF65-F5344CB8AC3E}">
        <p14:creationId xmlns:p14="http://schemas.microsoft.com/office/powerpoint/2010/main" val="2520277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BA0712-B493-4DD2-B9ED-9E538282FE91}" type="datetimeFigureOut">
              <a:rPr lang="en-US" smtClean="0"/>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3C4A7-F483-4201-89FE-DB13BFBC9D74}" type="slidenum">
              <a:rPr lang="en-US" smtClean="0"/>
              <a:t>‹#›</a:t>
            </a:fld>
            <a:endParaRPr lang="en-US"/>
          </a:p>
        </p:txBody>
      </p:sp>
    </p:spTree>
    <p:extLst>
      <p:ext uri="{BB962C8B-B14F-4D97-AF65-F5344CB8AC3E}">
        <p14:creationId xmlns:p14="http://schemas.microsoft.com/office/powerpoint/2010/main" val="285882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A0712-B493-4DD2-B9ED-9E538282FE91}" type="datetimeFigureOut">
              <a:rPr lang="en-US" smtClean="0"/>
              <a:t>6/22/2022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A3C4A7-F483-4201-89FE-DB13BFBC9D74}" type="slidenum">
              <a:rPr lang="en-US" smtClean="0"/>
              <a:t>‹#›</a:t>
            </a:fld>
            <a:endParaRPr lang="en-US"/>
          </a:p>
        </p:txBody>
      </p:sp>
    </p:spTree>
    <p:extLst>
      <p:ext uri="{BB962C8B-B14F-4D97-AF65-F5344CB8AC3E}">
        <p14:creationId xmlns:p14="http://schemas.microsoft.com/office/powerpoint/2010/main" val="83901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BA0712-B493-4DD2-B9ED-9E538282FE91}"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3C4A7-F483-4201-89FE-DB13BFBC9D74}" type="slidenum">
              <a:rPr lang="en-US" smtClean="0"/>
              <a:t>‹#›</a:t>
            </a:fld>
            <a:endParaRPr lang="en-US"/>
          </a:p>
        </p:txBody>
      </p:sp>
    </p:spTree>
    <p:extLst>
      <p:ext uri="{BB962C8B-B14F-4D97-AF65-F5344CB8AC3E}">
        <p14:creationId xmlns:p14="http://schemas.microsoft.com/office/powerpoint/2010/main" val="123107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BA0712-B493-4DD2-B9ED-9E538282FE91}"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3C4A7-F483-4201-89FE-DB13BFBC9D74}" type="slidenum">
              <a:rPr lang="en-US" smtClean="0"/>
              <a:t>‹#›</a:t>
            </a:fld>
            <a:endParaRPr lang="en-US"/>
          </a:p>
        </p:txBody>
      </p:sp>
    </p:spTree>
    <p:extLst>
      <p:ext uri="{BB962C8B-B14F-4D97-AF65-F5344CB8AC3E}">
        <p14:creationId xmlns:p14="http://schemas.microsoft.com/office/powerpoint/2010/main" val="3098504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A0712-B493-4DD2-B9ED-9E538282FE91}" type="datetimeFigureOut">
              <a:rPr lang="en-US" smtClean="0"/>
              <a:t>6/22/2022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3C4A7-F483-4201-89FE-DB13BFBC9D74}" type="slidenum">
              <a:rPr lang="en-US" smtClean="0"/>
              <a:t>‹#›</a:t>
            </a:fld>
            <a:endParaRPr lang="en-US"/>
          </a:p>
        </p:txBody>
      </p:sp>
    </p:spTree>
    <p:extLst>
      <p:ext uri="{BB962C8B-B14F-4D97-AF65-F5344CB8AC3E}">
        <p14:creationId xmlns:p14="http://schemas.microsoft.com/office/powerpoint/2010/main" val="878366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obee.vn/wp-content/uploads/2021/03/Gi%C3%A1o-D%E1%BB%A5c-Th%E1%BB%83-Ch%E1%BA%A5t-6-SGK-Ch%C3%A2n-Tr%E1%BB%9Di-S%C3%A1ng-T%E1%BA%A1o-400x555.jpg"/>
          <p:cNvPicPr>
            <a:picLocks noChangeAspect="1" noChangeArrowheads="1"/>
          </p:cNvPicPr>
          <p:nvPr/>
        </p:nvPicPr>
        <p:blipFill rotWithShape="1">
          <a:blip r:embed="rId2">
            <a:extLst>
              <a:ext uri="{28A0092B-C50C-407E-A947-70E740481C1C}">
                <a14:useLocalDpi xmlns:a14="http://schemas.microsoft.com/office/drawing/2010/main" val="0"/>
              </a:ext>
            </a:extLst>
          </a:blip>
          <a:srcRect l="6385" t="15522" r="2899" b="796"/>
          <a:stretch/>
        </p:blipFill>
        <p:spPr bwMode="auto">
          <a:xfrm>
            <a:off x="40943" y="0"/>
            <a:ext cx="12151057"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305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477078" y="238539"/>
            <a:ext cx="11340547" cy="6400800"/>
          </a:xfrm>
          <a:prstGeom prst="rect">
            <a:avLst/>
          </a:prstGeom>
        </p:spPr>
      </p:pic>
    </p:spTree>
    <p:extLst>
      <p:ext uri="{BB962C8B-B14F-4D97-AF65-F5344CB8AC3E}">
        <p14:creationId xmlns:p14="http://schemas.microsoft.com/office/powerpoint/2010/main" val="8379511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4373" y="148471"/>
            <a:ext cx="5976731" cy="6709529"/>
          </a:xfrm>
          <a:prstGeom prst="rect">
            <a:avLst/>
          </a:prstGeom>
        </p:spPr>
        <p:txBody>
          <a:bodyPr wrap="square">
            <a:spAutoFit/>
          </a:bodyPr>
          <a:lstStyle/>
          <a:p>
            <a:pPr algn="just">
              <a:lnSpc>
                <a:spcPct val="150000"/>
              </a:lnSpc>
              <a:spcBef>
                <a:spcPts val="600"/>
              </a:spcBef>
              <a:spcAft>
                <a:spcPts val="600"/>
              </a:spcAft>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Kĩ</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quãng</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Kĩ thuật chạy trên đường thẳng</a:t>
            </a:r>
            <a:r>
              <a:rPr lang="nl-NL"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Khi chạy đầu giữ tháng mắt nhìn theo hướng chạy thân trên hơi ngô ra trước. Khi chân ở phía trước tích cực năng đòi và tiếp đất bằng năm trước bàn chân, khi chân ở phía sau đạp mạnh duỗi thẳng, đưa người về phía trước. Tuy co tự nhiên, đánh phối hợp trước sau với chân để giữ thăng bằng cho cơ </a:t>
            </a:r>
            <a:r>
              <a:rPr lang="nl-NL"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nl-NL"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p:nvPr/>
        </p:nvPicPr>
        <p:blipFill>
          <a:blip r:embed="rId2"/>
          <a:stretch>
            <a:fillRect/>
          </a:stretch>
        </p:blipFill>
        <p:spPr>
          <a:xfrm>
            <a:off x="6613041" y="337930"/>
            <a:ext cx="5224463" cy="6380922"/>
          </a:xfrm>
          <a:prstGeom prst="rect">
            <a:avLst/>
          </a:prstGeom>
        </p:spPr>
      </p:pic>
    </p:spTree>
    <p:extLst>
      <p:ext uri="{BB962C8B-B14F-4D97-AF65-F5344CB8AC3E}">
        <p14:creationId xmlns:p14="http://schemas.microsoft.com/office/powerpoint/2010/main" val="8931047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922" y="572654"/>
            <a:ext cx="5569227" cy="5940088"/>
          </a:xfrm>
          <a:prstGeom prst="rect">
            <a:avLst/>
          </a:prstGeom>
        </p:spPr>
        <p:txBody>
          <a:bodyPr wrap="square">
            <a:spAutoFit/>
          </a:bodyPr>
          <a:lstStyle/>
          <a:p>
            <a:r>
              <a:rPr lang="nl-NL" sz="3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Kĩ thuật chạy trên đường vòng</a:t>
            </a:r>
            <a:r>
              <a:rPr lang="nl-NL" sz="3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Khi chạy trên đường vòng đấu giữ thẳng mắt nhìn theo hướng chạy, thân trên hơi nghiêng vào trong đường vòng. Tay phải đánh rộng hơn tay trái và phối hợp tự nhiên trước sau với chân. Bàn chân hướng vào trong,</a:t>
            </a:r>
            <a:endParaRPr lang="en-US" sz="3800" dirty="0">
              <a:latin typeface="Times New Roman" panose="02020603050405020304" pitchFamily="18" charset="0"/>
              <a:cs typeface="Times New Roman" panose="02020603050405020304" pitchFamily="18" charset="0"/>
            </a:endParaRPr>
          </a:p>
        </p:txBody>
      </p:sp>
      <p:pic>
        <p:nvPicPr>
          <p:cNvPr id="6" name="Picture 5"/>
          <p:cNvPicPr/>
          <p:nvPr/>
        </p:nvPicPr>
        <p:blipFill>
          <a:blip r:embed="rId2"/>
          <a:stretch>
            <a:fillRect/>
          </a:stretch>
        </p:blipFill>
        <p:spPr>
          <a:xfrm>
            <a:off x="5711190" y="159026"/>
            <a:ext cx="6285340" cy="6629400"/>
          </a:xfrm>
          <a:prstGeom prst="rect">
            <a:avLst/>
          </a:prstGeom>
        </p:spPr>
      </p:pic>
    </p:spTree>
    <p:extLst>
      <p:ext uri="{BB962C8B-B14F-4D97-AF65-F5344CB8AC3E}">
        <p14:creationId xmlns:p14="http://schemas.microsoft.com/office/powerpoint/2010/main" val="40818226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3955" y="183082"/>
            <a:ext cx="3221651" cy="707886"/>
          </a:xfrm>
          <a:prstGeom prst="rect">
            <a:avLst/>
          </a:prstGeom>
        </p:spPr>
        <p:txBody>
          <a:bodyPr wrap="none">
            <a:spAutoFit/>
          </a:bodyPr>
          <a:lstStyle/>
          <a:p>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LUYỆN TẬP </a:t>
            </a:r>
            <a:endParaRPr lang="en-US" sz="4000"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469890" y="1272751"/>
            <a:ext cx="4544834" cy="718466"/>
          </a:xfrm>
          <a:prstGeom prst="rect">
            <a:avLst/>
          </a:prstGeom>
        </p:spPr>
        <p:txBody>
          <a:bodyPr wrap="none">
            <a:spAutoFit/>
          </a:bodyPr>
          <a:lstStyle/>
          <a:p>
            <a:pPr algn="just">
              <a:lnSpc>
                <a:spcPct val="107000"/>
              </a:lnSpc>
              <a:spcAft>
                <a:spcPts val="800"/>
              </a:spcAft>
            </a:pPr>
            <a:r>
              <a:rPr lang="nl-NL"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Luyện tập cá nhân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40681" y="2267512"/>
            <a:ext cx="11119136" cy="3785652"/>
          </a:xfrm>
          <a:prstGeom prst="rect">
            <a:avLst/>
          </a:prstGeom>
        </p:spPr>
        <p:txBody>
          <a:bodyPr wrap="square">
            <a:spAutoFit/>
          </a:bodyPr>
          <a:lstStyle/>
          <a:p>
            <a:r>
              <a:rPr lang="nl-NL" sz="4000" dirty="0">
                <a:latin typeface="Times New Roman" panose="02020603050405020304" pitchFamily="18" charset="0"/>
                <a:cs typeface="Times New Roman" panose="02020603050405020304" pitchFamily="18" charset="0"/>
              </a:rPr>
              <a:t>- Thực hiện các động tác tại chỗ, di chuyển chậm và nhanh dần, cự li15 – 20m</a:t>
            </a:r>
            <a:endParaRPr lang="en-US" sz="4000" dirty="0">
              <a:latin typeface="Times New Roman" panose="02020603050405020304" pitchFamily="18" charset="0"/>
              <a:cs typeface="Times New Roman" panose="02020603050405020304" pitchFamily="18" charset="0"/>
            </a:endParaRPr>
          </a:p>
          <a:p>
            <a:r>
              <a:rPr lang="nl-NL" sz="4000" dirty="0">
                <a:latin typeface="Times New Roman" panose="02020603050405020304" pitchFamily="18" charset="0"/>
                <a:cs typeface="Times New Roman" panose="02020603050405020304" pitchFamily="18" charset="0"/>
              </a:rPr>
              <a:t>+ Luyện tập chạy đá lăng trước, chạy bước ngang, chạy bước chéo.</a:t>
            </a:r>
            <a:endParaRPr lang="en-US" sz="4000" dirty="0">
              <a:latin typeface="Times New Roman" panose="02020603050405020304" pitchFamily="18" charset="0"/>
              <a:cs typeface="Times New Roman" panose="02020603050405020304" pitchFamily="18" charset="0"/>
            </a:endParaRPr>
          </a:p>
          <a:p>
            <a:r>
              <a:rPr lang="nl-NL" sz="4000" dirty="0">
                <a:latin typeface="Times New Roman" panose="02020603050405020304" pitchFamily="18" charset="0"/>
                <a:cs typeface="Times New Roman" panose="02020603050405020304" pitchFamily="18" charset="0"/>
              </a:rPr>
              <a:t>+ Luyện tập chạy trên đường thẳng vào đường vòng</a:t>
            </a:r>
            <a:endParaRPr lang="en-US" sz="4000" dirty="0">
              <a:latin typeface="Times New Roman" panose="02020603050405020304" pitchFamily="18" charset="0"/>
              <a:cs typeface="Times New Roman" panose="02020603050405020304" pitchFamily="18" charset="0"/>
            </a:endParaRPr>
          </a:p>
          <a:p>
            <a:r>
              <a:rPr lang="nl-NL" sz="4000" dirty="0">
                <a:latin typeface="Times New Roman" panose="02020603050405020304" pitchFamily="18" charset="0"/>
                <a:cs typeface="Times New Roman" panose="02020603050405020304" pitchFamily="18" charset="0"/>
              </a:rPr>
              <a:t>+ Luyện tập chạy từ đường vòng ra đường thẳng.</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001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80391" y="199646"/>
            <a:ext cx="530748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4000" b="0" i="1"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Luyện tập nhóm</a:t>
            </a:r>
            <a:endPar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344968" y="1208497"/>
            <a:ext cx="11383206"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nl-NL" sz="4400" dirty="0">
                <a:latin typeface="Times New Roman" panose="02020603050405020304" pitchFamily="18" charset="0"/>
                <a:cs typeface="Times New Roman" panose="02020603050405020304" pitchFamily="18" charset="0"/>
              </a:rPr>
              <a:t>- Thực hiện kĩ thuật chạy giữ quãng vòng quanh sân trường từ chậm đến nhanh dần. Cự li thực hiện 15 -20m. Người chỉ huy điều khiển tập luyện và các bạn trong nhóm động viên nhau.</a:t>
            </a:r>
            <a:endParaRPr lang="en-US" sz="4400" dirty="0">
              <a:latin typeface="Times New Roman" panose="02020603050405020304" pitchFamily="18" charset="0"/>
              <a:cs typeface="Times New Roman" panose="02020603050405020304" pitchFamily="18" charset="0"/>
            </a:endParaRPr>
          </a:p>
          <a:p>
            <a:r>
              <a:rPr lang="nl-NL" sz="4400" dirty="0">
                <a:latin typeface="Times New Roman" panose="02020603050405020304" pitchFamily="18" charset="0"/>
                <a:cs typeface="Times New Roman" panose="02020603050405020304" pitchFamily="18" charset="0"/>
              </a:rPr>
              <a:t>+ Luyện tập chạy đá lăng trước, chạy bước ngang, chạy bước chéo.</a:t>
            </a:r>
            <a:endParaRPr lang="en-US" sz="4400" dirty="0">
              <a:latin typeface="Times New Roman" panose="02020603050405020304" pitchFamily="18" charset="0"/>
              <a:cs typeface="Times New Roman" panose="02020603050405020304" pitchFamily="18" charset="0"/>
            </a:endParaRPr>
          </a:p>
          <a:p>
            <a:r>
              <a:rPr lang="nl-NL" sz="4400" dirty="0">
                <a:latin typeface="Times New Roman" panose="02020603050405020304" pitchFamily="18" charset="0"/>
                <a:cs typeface="Times New Roman" panose="02020603050405020304" pitchFamily="18" charset="0"/>
              </a:rPr>
              <a:t>- Luyện tập chạy giữ quãng cự li 300 – 500m.</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0427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3887" y="307601"/>
            <a:ext cx="11244470" cy="6217087"/>
          </a:xfrm>
          <a:prstGeom prst="rect">
            <a:avLst/>
          </a:prstGeom>
        </p:spPr>
        <p:txBody>
          <a:bodyPr wrap="square">
            <a:spAutoFit/>
          </a:bodyPr>
          <a:lstStyle/>
          <a:p>
            <a:pPr algn="just">
              <a:lnSpc>
                <a:spcPct val="150000"/>
              </a:lnSpc>
              <a:spcAft>
                <a:spcPts val="800"/>
              </a:spcAft>
            </a:pPr>
            <a:r>
              <a:rPr lang="nl-NL"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Trò chơi phát triển sức nhanh: </a:t>
            </a:r>
            <a:r>
              <a:rPr lang="nl-NL"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CHẠY BỀN NĂM PHÚT</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nl-NL"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Mục đích: Phát triển sức bến.</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nl-NL"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Dụng cụ: Rổ (hoặc vật đựng), bia nhỏ, vật chuẩn, đồng hồ bấm giờ, còi.</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nl-NL"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Cách thực hiện: Người chơi chia thành các nhóm. Sau hiệu lệnh xuất phát tiếng còi, mỗi bạn sẽ lấy một tấm bìa từ rổ A của nhóm mình và bắt đầu chạy. Khi đã chạy một vòng về lại vị trí ban đầu, các bạn bỏ tấm bìa đó vào rổ B và lấy tấm bia tiếp theo từ rổ A để thực hiện tương tự. Sau 5 phút tất cả dừng lại và đếm số thẻ của mỗi nhóm. Rổ B của nhóm nào có nhiều thẻ nhất là chiến thắng.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364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9348" y="1123121"/>
            <a:ext cx="2534669" cy="769441"/>
          </a:xfrm>
          <a:prstGeom prst="rect">
            <a:avLst/>
          </a:prstGeom>
          <a:noFill/>
        </p:spPr>
        <p:txBody>
          <a:bodyPr wrap="none" rtlCol="0">
            <a:spAutoFit/>
          </a:bodyPr>
          <a:lstStyle/>
          <a:p>
            <a:pPr algn="ctr"/>
            <a:r>
              <a:rPr lang="vi-VN" sz="4400" b="1" dirty="0" smtClean="0">
                <a:solidFill>
                  <a:srgbClr val="FF0000"/>
                </a:solidFill>
                <a:effectLst>
                  <a:outerShdw blurRad="38100" dist="38100" dir="2700000" algn="tl">
                    <a:srgbClr val="000000">
                      <a:alpha val="43137"/>
                    </a:srgbClr>
                  </a:outerShdw>
                </a:effectLst>
                <a:latin typeface="+mj-lt"/>
              </a:rPr>
              <a:t>DẶN DÒ </a:t>
            </a:r>
            <a:endParaRPr lang="en-US" sz="4400" b="1" dirty="0">
              <a:solidFill>
                <a:srgbClr val="FF0000"/>
              </a:solidFill>
              <a:effectLst>
                <a:outerShdw blurRad="38100" dist="38100" dir="2700000" algn="tl">
                  <a:srgbClr val="000000">
                    <a:alpha val="43137"/>
                  </a:srgbClr>
                </a:outerShdw>
              </a:effectLst>
              <a:latin typeface="+mj-lt"/>
            </a:endParaRPr>
          </a:p>
        </p:txBody>
      </p:sp>
      <p:sp>
        <p:nvSpPr>
          <p:cNvPr id="3" name="TextBox 2"/>
          <p:cNvSpPr txBox="1"/>
          <p:nvPr/>
        </p:nvSpPr>
        <p:spPr>
          <a:xfrm>
            <a:off x="1302026" y="2693504"/>
            <a:ext cx="9789859" cy="1323439"/>
          </a:xfrm>
          <a:prstGeom prst="rect">
            <a:avLst/>
          </a:prstGeom>
          <a:noFill/>
        </p:spPr>
        <p:txBody>
          <a:bodyPr wrap="none" rtlCol="0">
            <a:spAutoFit/>
          </a:bodyPr>
          <a:lstStyle/>
          <a:p>
            <a:pPr marL="457200" indent="-457200">
              <a:buFontTx/>
              <a:buChar char="-"/>
            </a:pPr>
            <a:r>
              <a:rPr lang="vi-VN" sz="4000" dirty="0" smtClean="0">
                <a:latin typeface="Times New Roman" panose="02020603050405020304" pitchFamily="18" charset="0"/>
                <a:cs typeface="Times New Roman" panose="02020603050405020304" pitchFamily="18" charset="0"/>
              </a:rPr>
              <a:t>Ôn tập lại các động tác đã học.</a:t>
            </a:r>
          </a:p>
          <a:p>
            <a:pPr marL="457200" indent="-457200">
              <a:buFontTx/>
              <a:buChar char="-"/>
            </a:pPr>
            <a:r>
              <a:rPr lang="vi-VN" sz="4000" dirty="0" smtClean="0">
                <a:latin typeface="Times New Roman" panose="02020603050405020304" pitchFamily="18" charset="0"/>
                <a:cs typeface="Times New Roman" panose="02020603050405020304" pitchFamily="18" charset="0"/>
              </a:rPr>
              <a:t>Luyện tập và chuản bị các dụng cụ cần thiết.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397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memegenerator.net/img/instances/74346576/thank-you-for-listening-any-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6746"/>
            <a:ext cx="9067800" cy="66302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có liên qu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37447" y="76201"/>
            <a:ext cx="9359153" cy="679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795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322" y="1359630"/>
            <a:ext cx="11499573" cy="4247317"/>
          </a:xfrm>
          <a:prstGeom prst="rect">
            <a:avLst/>
          </a:prstGeom>
        </p:spPr>
        <p:txBody>
          <a:bodyPr wrap="square">
            <a:spAutoFit/>
          </a:bodyPr>
          <a:lstStyle/>
          <a:p>
            <a:pPr algn="ctr"/>
            <a:r>
              <a:rPr lang="vi-VN" sz="5400" b="1" dirty="0">
                <a:solidFill>
                  <a:srgbClr val="FF0000"/>
                </a:solidFill>
                <a:effectLst>
                  <a:outerShdw blurRad="38100" dist="38100" dir="2700000" algn="tl">
                    <a:srgbClr val="000000">
                      <a:alpha val="43137"/>
                    </a:srgbClr>
                  </a:outerShdw>
                </a:effectLst>
                <a:latin typeface="+mj-lt"/>
              </a:rPr>
              <a:t>CHỦ ĐỀ CHẠY CỰ LY TRUNG BÌNH</a:t>
            </a:r>
            <a:endParaRPr lang="en-US" sz="5400" b="1" dirty="0">
              <a:solidFill>
                <a:srgbClr val="FF0000"/>
              </a:solidFill>
              <a:effectLst>
                <a:outerShdw blurRad="38100" dist="38100" dir="2700000" algn="tl">
                  <a:srgbClr val="000000">
                    <a:alpha val="43137"/>
                  </a:srgbClr>
                </a:outerShdw>
              </a:effectLst>
              <a:latin typeface="+mj-lt"/>
            </a:endParaRPr>
          </a:p>
          <a:p>
            <a:pPr algn="ct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 ĐỘNG TÁC BỔ TRỢ KĨ THUẬT CHẠY, KĨ THUẬT CHẠY GIỮA </a:t>
            </a: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QUÃNG</a:t>
            </a:r>
            <a:endPar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9987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46" y="-4886"/>
            <a:ext cx="4088931" cy="646331"/>
          </a:xfrm>
          <a:prstGeom prst="rect">
            <a:avLst/>
          </a:prstGeom>
        </p:spPr>
        <p:txBody>
          <a:bodyPr wrap="square">
            <a:spAutoFit/>
          </a:bodyPr>
          <a:lstStyle/>
          <a:p>
            <a:pPr algn="ctr"/>
            <a:r>
              <a:rPr lang="fr-FR" sz="3600" b="1" dirty="0">
                <a:solidFill>
                  <a:srgbClr val="002060"/>
                </a:solidFill>
                <a:latin typeface="Times New Roman" panose="02020603050405020304" pitchFamily="18" charset="0"/>
                <a:ea typeface="Calibri" panose="020F0502020204030204" pitchFamily="34" charset="0"/>
              </a:rPr>
              <a:t>KHỞI ĐỘNG</a:t>
            </a:r>
            <a:endParaRPr lang="en-US" sz="3600" dirty="0">
              <a:solidFill>
                <a:srgbClr val="002060"/>
              </a:solidFill>
            </a:endParaRPr>
          </a:p>
        </p:txBody>
      </p:sp>
      <p:sp>
        <p:nvSpPr>
          <p:cNvPr id="5" name="Rectangle 4"/>
          <p:cNvSpPr/>
          <p:nvPr/>
        </p:nvSpPr>
        <p:spPr>
          <a:xfrm>
            <a:off x="271684" y="450227"/>
            <a:ext cx="11476367" cy="6063198"/>
          </a:xfrm>
          <a:prstGeom prst="rect">
            <a:avLst/>
          </a:prstGeom>
        </p:spPr>
        <p:txBody>
          <a:bodyPr wrap="square">
            <a:spAutoFit/>
          </a:bodyPr>
          <a:lstStyle/>
          <a:p>
            <a:pPr algn="just">
              <a:lnSpc>
                <a:spcPct val="150000"/>
              </a:lnSpc>
              <a:spcBef>
                <a:spcPts val="600"/>
              </a:spcBef>
              <a:spcAft>
                <a:spcPts val="600"/>
              </a:spcAft>
            </a:pP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Chạy</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chậm</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vòng</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quanh</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sân</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tốc</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chậm</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nhanh</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hàng</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ngang</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đứng</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xen</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kẽ</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mới</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đếm</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nhịp</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mẫu</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bạn</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xoay</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khớp</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xuống</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dưới</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bao</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gồm</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vai</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hông</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góp</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duỗi</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gối</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chân</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38840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546653" y="834887"/>
            <a:ext cx="11310730" cy="5627508"/>
          </a:xfrm>
          <a:prstGeom prst="rect">
            <a:avLst/>
          </a:prstGeom>
        </p:spPr>
      </p:pic>
      <p:sp>
        <p:nvSpPr>
          <p:cNvPr id="5" name="TextBox 4"/>
          <p:cNvSpPr txBox="1"/>
          <p:nvPr/>
        </p:nvSpPr>
        <p:spPr>
          <a:xfrm>
            <a:off x="3529244" y="205757"/>
            <a:ext cx="5517857" cy="523220"/>
          </a:xfrm>
          <a:prstGeom prst="rect">
            <a:avLst/>
          </a:prstGeom>
          <a:noFill/>
        </p:spPr>
        <p:txBody>
          <a:bodyPr wrap="none" rtlCol="0">
            <a:spAutoFit/>
          </a:bodyPr>
          <a:lstStyle/>
          <a:p>
            <a:r>
              <a:rPr lang="vi-VN" sz="28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động tác thực hiện 2 lần 8 nhịp)</a:t>
            </a:r>
            <a:endParaRPr lang="en-US"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967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8784" y="251531"/>
            <a:ext cx="7245626"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trợ</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khởi</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fr-FR" altLang="en-US" sz="3200" b="1" i="1"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 CHẠY BỀN HƠN</a:t>
            </a: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bấm</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còi</a:t>
            </a: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hiệu</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lệnh</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còi</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vỗ</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tay</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tiên</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chạy</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vòng</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vòng</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rối</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vòng</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chạy</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vạch</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xuất</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chạm</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tay</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li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chạy</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hết</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ngắn</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32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thắng</a:t>
            </a:r>
            <a:r>
              <a:rPr kumimoji="0" lang="fr-FR"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5"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457" y="377687"/>
            <a:ext cx="4760843" cy="62417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06287" y="4678292"/>
            <a:ext cx="87022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2806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742" y="321807"/>
            <a:ext cx="11568754" cy="2862322"/>
          </a:xfrm>
          <a:prstGeom prst="rect">
            <a:avLst/>
          </a:prstGeom>
        </p:spPr>
        <p:txBody>
          <a:bodyPr wrap="square">
            <a:spAutoFit/>
          </a:bodyPr>
          <a:lstStyle/>
          <a:p>
            <a:r>
              <a:rPr lang="fr-FR" sz="3600" dirty="0" err="1">
                <a:latin typeface="Times New Roman" panose="02020603050405020304" pitchFamily="18" charset="0"/>
                <a:cs typeface="Times New Roman" panose="02020603050405020304" pitchFamily="18" charset="0"/>
              </a:rPr>
              <a:t>Trong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đời</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sống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hàng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ngày</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nói</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chung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và</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bộ</a:t>
            </a:r>
            <a:r>
              <a:rPr lang="fr-FR" sz="3600" dirty="0">
                <a:latin typeface="Times New Roman" panose="02020603050405020304" pitchFamily="18" charset="0"/>
                <a:cs typeface="Times New Roman" panose="02020603050405020304" pitchFamily="18" charset="0"/>
              </a:rPr>
              <a:t> môn </a:t>
            </a:r>
            <a:r>
              <a:rPr lang="fr-FR" sz="3600" dirty="0" err="1">
                <a:latin typeface="Times New Roman" panose="02020603050405020304" pitchFamily="18" charset="0"/>
                <a:cs typeface="Times New Roman" panose="02020603050405020304" pitchFamily="18" charset="0"/>
              </a:rPr>
              <a:t>Giáo</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dục</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thể</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chất</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nói</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riêng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chạy</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cư</a:t>
            </a:r>
            <a:r>
              <a:rPr lang="fr-FR" sz="3600" dirty="0">
                <a:latin typeface="Times New Roman" panose="02020603050405020304" pitchFamily="18" charset="0"/>
                <a:cs typeface="Times New Roman" panose="02020603050405020304" pitchFamily="18" charset="0"/>
              </a:rPr>
              <a:t> li </a:t>
            </a:r>
            <a:r>
              <a:rPr lang="fr-FR" sz="3600" dirty="0" err="1">
                <a:latin typeface="Times New Roman" panose="02020603050405020304" pitchFamily="18" charset="0"/>
                <a:cs typeface="Times New Roman" panose="02020603050405020304" pitchFamily="18" charset="0"/>
              </a:rPr>
              <a:t>trung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bình</a:t>
            </a:r>
            <a:r>
              <a:rPr lang="fr-FR" sz="3600" dirty="0">
                <a:latin typeface="Times New Roman" panose="02020603050405020304" pitchFamily="18" charset="0"/>
                <a:cs typeface="Times New Roman" panose="02020603050405020304" pitchFamily="18" charset="0"/>
              </a:rPr>
              <a:t> là </a:t>
            </a:r>
            <a:r>
              <a:rPr lang="fr-FR" sz="3600" dirty="0" err="1">
                <a:latin typeface="Times New Roman" panose="02020603050405020304" pitchFamily="18" charset="0"/>
                <a:cs typeface="Times New Roman" panose="02020603050405020304" pitchFamily="18" charset="0"/>
              </a:rPr>
              <a:t>một</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chủ</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đề</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học</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tập</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phổ</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biến</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Để</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nắm</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được</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các</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kiến</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thức</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lý</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thuyết</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và</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vận</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dụng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chính</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xác</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chúng</a:t>
            </a:r>
            <a:r>
              <a:rPr lang="fr-FR" sz="3600" dirty="0">
                <a:latin typeface="Times New Roman" panose="02020603050405020304" pitchFamily="18" charset="0"/>
                <a:cs typeface="Times New Roman" panose="02020603050405020304" pitchFamily="18" charset="0"/>
              </a:rPr>
              <a:t> ta </a:t>
            </a:r>
            <a:r>
              <a:rPr lang="fr-FR" sz="3600" dirty="0" err="1">
                <a:latin typeface="Times New Roman" panose="02020603050405020304" pitchFamily="18" charset="0"/>
                <a:cs typeface="Times New Roman" panose="02020603050405020304" pitchFamily="18" charset="0"/>
              </a:rPr>
              <a:t>cùng</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vào</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bài</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học</a:t>
            </a:r>
            <a:r>
              <a:rPr lang="fr-FR" sz="3600" dirty="0">
                <a:latin typeface="Times New Roman" panose="02020603050405020304" pitchFamily="18" charset="0"/>
                <a:cs typeface="Times New Roman" panose="02020603050405020304" pitchFamily="18" charset="0"/>
              </a:rPr>
              <a:t> </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Bài</a:t>
            </a:r>
            <a:r>
              <a:rPr lang="fr-FR" sz="3600" b="1" dirty="0">
                <a:latin typeface="Times New Roman" panose="02020603050405020304" pitchFamily="18" charset="0"/>
                <a:cs typeface="Times New Roman" panose="02020603050405020304" pitchFamily="18" charset="0"/>
              </a:rPr>
              <a:t> 1: </a:t>
            </a:r>
            <a:r>
              <a:rPr lang="fr-FR" sz="3600" b="1" dirty="0" err="1">
                <a:latin typeface="Times New Roman" panose="02020603050405020304" pitchFamily="18" charset="0"/>
                <a:cs typeface="Times New Roman" panose="02020603050405020304" pitchFamily="18" charset="0"/>
              </a:rPr>
              <a:t>Động</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tác</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bổ</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trợ</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kĩ</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thuật</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chạy</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kĩ</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thuật</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chạy</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giữa</a:t>
            </a:r>
            <a:r>
              <a:rPr lang="fr-FR" sz="3600" b="1" dirty="0">
                <a:latin typeface="Times New Roman" panose="02020603050405020304" pitchFamily="18" charset="0"/>
                <a:cs typeface="Times New Roman" panose="02020603050405020304" pitchFamily="18" charset="0"/>
              </a:rPr>
              <a:t> </a:t>
            </a:r>
            <a:r>
              <a:rPr lang="fr-FR" sz="3600" b="1" dirty="0" err="1">
                <a:latin typeface="Times New Roman" panose="02020603050405020304" pitchFamily="18" charset="0"/>
                <a:cs typeface="Times New Roman" panose="02020603050405020304" pitchFamily="18" charset="0"/>
              </a:rPr>
              <a:t>quãng</a:t>
            </a:r>
            <a:r>
              <a:rPr lang="fr-FR" sz="3600" b="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345742" y="3276159"/>
            <a:ext cx="7398179" cy="646331"/>
          </a:xfrm>
          <a:prstGeom prst="rect">
            <a:avLst/>
          </a:prstGeom>
        </p:spPr>
        <p:txBody>
          <a:bodyPr wrap="none">
            <a:spAutoFit/>
          </a:bodyPr>
          <a:lstStyle/>
          <a:p>
            <a:r>
              <a:rPr lang="nl-NL" sz="3600" b="1" dirty="0">
                <a:latin typeface="Times New Roman" panose="02020603050405020304" pitchFamily="18" charset="0"/>
                <a:cs typeface="Times New Roman" panose="02020603050405020304" pitchFamily="18" charset="0"/>
              </a:rPr>
              <a:t>Hoạt động 1: Động tác đá lăng trước</a:t>
            </a:r>
            <a:endParaRPr lang="en-US" sz="3600" dirty="0">
              <a:latin typeface="Times New Roman" panose="02020603050405020304" pitchFamily="18" charset="0"/>
              <a:cs typeface="Times New Roman" panose="02020603050405020304" pitchFamily="18" charset="0"/>
            </a:endParaRPr>
          </a:p>
        </p:txBody>
      </p:sp>
      <p:sp>
        <p:nvSpPr>
          <p:cNvPr id="4" name="Rectangle 3"/>
          <p:cNvSpPr/>
          <p:nvPr/>
        </p:nvSpPr>
        <p:spPr>
          <a:xfrm>
            <a:off x="345742" y="3922490"/>
            <a:ext cx="7051930" cy="646331"/>
          </a:xfrm>
          <a:prstGeom prst="rect">
            <a:avLst/>
          </a:prstGeom>
        </p:spPr>
        <p:txBody>
          <a:bodyPr wrap="none">
            <a:spAutoFit/>
          </a:bodyPr>
          <a:lstStyle/>
          <a:p>
            <a:r>
              <a:rPr lang="nl-NL" sz="3600" b="1" dirty="0">
                <a:latin typeface="Times New Roman" panose="02020603050405020304" pitchFamily="18" charset="0"/>
                <a:cs typeface="Times New Roman" panose="02020603050405020304" pitchFamily="18" charset="0"/>
              </a:rPr>
              <a:t>Hoạt động </a:t>
            </a:r>
            <a:r>
              <a:rPr lang="vi-VN" sz="3600" b="1" dirty="0">
                <a:latin typeface="Times New Roman" panose="02020603050405020304" pitchFamily="18" charset="0"/>
                <a:cs typeface="Times New Roman" panose="02020603050405020304" pitchFamily="18" charset="0"/>
              </a:rPr>
              <a:t>2</a:t>
            </a:r>
            <a:r>
              <a:rPr lang="nl-NL" sz="3600" b="1" dirty="0">
                <a:latin typeface="Times New Roman" panose="02020603050405020304" pitchFamily="18" charset="0"/>
                <a:cs typeface="Times New Roman" panose="02020603050405020304" pitchFamily="18" charset="0"/>
              </a:rPr>
              <a:t>: Động tác bước ngang</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345742" y="4568821"/>
            <a:ext cx="8460328" cy="646331"/>
          </a:xfrm>
          <a:prstGeom prst="rect">
            <a:avLst/>
          </a:prstGeom>
        </p:spPr>
        <p:txBody>
          <a:bodyPr wrap="square">
            <a:spAutoFit/>
          </a:bodyPr>
          <a:lstStyle/>
          <a:p>
            <a:r>
              <a:rPr lang="nl-NL" sz="3600" b="1" dirty="0">
                <a:latin typeface="Times New Roman" panose="02020603050405020304" pitchFamily="18" charset="0"/>
                <a:cs typeface="Times New Roman" panose="02020603050405020304" pitchFamily="18" charset="0"/>
              </a:rPr>
              <a:t>Hoạt động </a:t>
            </a:r>
            <a:r>
              <a:rPr lang="en-US" sz="3600" b="1" dirty="0">
                <a:latin typeface="Times New Roman" panose="02020603050405020304" pitchFamily="18" charset="0"/>
                <a:cs typeface="Times New Roman" panose="02020603050405020304" pitchFamily="18" charset="0"/>
              </a:rPr>
              <a:t>3: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bước</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chéo</a:t>
            </a:r>
            <a:endParaRPr lang="en-US" sz="3600" dirty="0">
              <a:latin typeface="Times New Roman" panose="02020603050405020304" pitchFamily="18" charset="0"/>
              <a:cs typeface="Times New Roman" panose="02020603050405020304" pitchFamily="18" charset="0"/>
            </a:endParaRPr>
          </a:p>
        </p:txBody>
      </p:sp>
      <p:sp>
        <p:nvSpPr>
          <p:cNvPr id="6" name="Rectangle 5"/>
          <p:cNvSpPr/>
          <p:nvPr/>
        </p:nvSpPr>
        <p:spPr>
          <a:xfrm>
            <a:off x="345742" y="5026959"/>
            <a:ext cx="7887096" cy="834524"/>
          </a:xfrm>
          <a:prstGeom prst="rect">
            <a:avLst/>
          </a:prstGeom>
        </p:spPr>
        <p:txBody>
          <a:bodyPr wrap="none">
            <a:spAutoFit/>
          </a:bodyPr>
          <a:lstStyle/>
          <a:p>
            <a:pPr algn="just">
              <a:lnSpc>
                <a:spcPct val="150000"/>
              </a:lnSpc>
              <a:spcBef>
                <a:spcPts val="600"/>
              </a:spcBef>
              <a:spcAft>
                <a:spcPts val="600"/>
              </a:spcAft>
            </a:pPr>
            <a:r>
              <a:rPr lang="nl-NL"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 động </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Kĩ</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chạy</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quãng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45742" y="5809834"/>
            <a:ext cx="6860128" cy="646331"/>
          </a:xfrm>
          <a:prstGeom prst="rect">
            <a:avLst/>
          </a:prstGeom>
        </p:spPr>
        <p:txBody>
          <a:bodyPr wrap="square">
            <a:spAutoFit/>
          </a:bodyPr>
          <a:lstStyle/>
          <a:p>
            <a:r>
              <a:rPr lang="vi-VN" sz="3600" b="1" dirty="0" smtClean="0">
                <a:latin typeface="Times New Roman" panose="02020603050405020304" pitchFamily="18" charset="0"/>
                <a:ea typeface="Calibri" panose="020F0502020204030204" pitchFamily="34" charset="0"/>
              </a:rPr>
              <a:t>Hoạt động </a:t>
            </a:r>
            <a:r>
              <a:rPr lang="en-US" sz="3600" b="1" dirty="0">
                <a:latin typeface="Times New Roman" panose="02020603050405020304" pitchFamily="18" charset="0"/>
                <a:ea typeface="Calibri" panose="020F0502020204030204" pitchFamily="34" charset="0"/>
              </a:rPr>
              <a:t>5</a:t>
            </a:r>
            <a:r>
              <a:rPr lang="vi-VN" sz="3600" b="1" dirty="0" smtClean="0">
                <a:latin typeface="Times New Roman" panose="02020603050405020304" pitchFamily="18" charset="0"/>
                <a:ea typeface="Calibri" panose="020F0502020204030204" pitchFamily="34" charset="0"/>
              </a:rPr>
              <a:t>: </a:t>
            </a:r>
            <a:r>
              <a:rPr lang="vi-VN" sz="3600" b="1" dirty="0" smtClean="0">
                <a:latin typeface="Times New Roman" panose="02020603050405020304" pitchFamily="18" charset="0"/>
                <a:ea typeface="Calibri" panose="020F0502020204030204" pitchFamily="34" charset="0"/>
              </a:rPr>
              <a:t>Luyện tập</a:t>
            </a:r>
            <a:endParaRPr lang="en-US" sz="3600" dirty="0"/>
          </a:p>
        </p:txBody>
      </p:sp>
    </p:spTree>
    <p:extLst>
      <p:ext uri="{BB962C8B-B14F-4D97-AF65-F5344CB8AC3E}">
        <p14:creationId xmlns:p14="http://schemas.microsoft.com/office/powerpoint/2010/main" val="1461517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4617" y="197859"/>
            <a:ext cx="5887279" cy="5786199"/>
          </a:xfrm>
          <a:prstGeom prst="rect">
            <a:avLst/>
          </a:prstGeom>
        </p:spPr>
        <p:txBody>
          <a:bodyPr wrap="square">
            <a:spAutoFit/>
          </a:bodyPr>
          <a:lstStyle/>
          <a:p>
            <a:pPr algn="just">
              <a:lnSpc>
                <a:spcPct val="150000"/>
              </a:lnSpc>
              <a:spcBef>
                <a:spcPts val="600"/>
              </a:spcBef>
              <a:spcAft>
                <a:spcPts val="600"/>
              </a:spcAft>
            </a:pPr>
            <a:r>
              <a:rPr lang="nl-NL"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Động tác đá lăng trước</a:t>
            </a:r>
            <a:endParaRPr lang="en-US"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Chân đá lăng ra trước, chú ý thẳng chân, thân trên hơi ngả ra trước. Hai tay hơi co, đánh phối hợp tự nhiên với chân.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p:nvPr/>
        </p:nvPicPr>
        <p:blipFill>
          <a:blip r:embed="rId2"/>
          <a:stretch>
            <a:fillRect/>
          </a:stretch>
        </p:blipFill>
        <p:spPr>
          <a:xfrm>
            <a:off x="6361044" y="397565"/>
            <a:ext cx="5516218" cy="6460435"/>
          </a:xfrm>
          <a:prstGeom prst="rect">
            <a:avLst/>
          </a:prstGeom>
        </p:spPr>
      </p:pic>
    </p:spTree>
    <p:extLst>
      <p:ext uri="{BB962C8B-B14F-4D97-AF65-F5344CB8AC3E}">
        <p14:creationId xmlns:p14="http://schemas.microsoft.com/office/powerpoint/2010/main" val="7945210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5043" y="217101"/>
            <a:ext cx="5618922" cy="6017032"/>
          </a:xfrm>
          <a:prstGeom prst="rect">
            <a:avLst/>
          </a:prstGeom>
        </p:spPr>
        <p:txBody>
          <a:bodyPr wrap="square">
            <a:spAutoFit/>
          </a:bodyPr>
          <a:lstStyle/>
          <a:p>
            <a:pPr algn="just">
              <a:lnSpc>
                <a:spcPct val="150000"/>
              </a:lnSpc>
              <a:spcBef>
                <a:spcPts val="600"/>
              </a:spcBef>
              <a:spcAft>
                <a:spcPts val="600"/>
              </a:spcAft>
            </a:pPr>
            <a:r>
              <a:rPr lang="nl-NL"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Động tác bước ngang</a:t>
            </a:r>
            <a:endParaRPr lang="en-US"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nl-NL"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Khi di chuyển sang bên nào thì chân bên đó sẽ ước sang ngang, đồng thời chân còn lại bật nhảy theo. Thân trên thẳng, tay co tự nhiên. Khi di chuyển, tay vung tự tự nhiên theo thân mình.</a:t>
            </a:r>
            <a:endParaRPr lang="en-US" sz="4000" dirty="0">
              <a:latin typeface="Times New Roman" panose="02020603050405020304" pitchFamily="18" charset="0"/>
              <a:cs typeface="Times New Roman" panose="02020603050405020304" pitchFamily="18" charset="0"/>
            </a:endParaRPr>
          </a:p>
        </p:txBody>
      </p:sp>
      <p:pic>
        <p:nvPicPr>
          <p:cNvPr id="7" name="Picture 6"/>
          <p:cNvPicPr/>
          <p:nvPr/>
        </p:nvPicPr>
        <p:blipFill>
          <a:blip r:embed="rId2"/>
          <a:stretch>
            <a:fillRect/>
          </a:stretch>
        </p:blipFill>
        <p:spPr>
          <a:xfrm>
            <a:off x="5883966" y="582958"/>
            <a:ext cx="6072808" cy="6026564"/>
          </a:xfrm>
          <a:prstGeom prst="rect">
            <a:avLst/>
          </a:prstGeom>
        </p:spPr>
      </p:pic>
    </p:spTree>
    <p:extLst>
      <p:ext uri="{BB962C8B-B14F-4D97-AF65-F5344CB8AC3E}">
        <p14:creationId xmlns:p14="http://schemas.microsoft.com/office/powerpoint/2010/main" val="1435039539"/>
      </p:ext>
    </p:extLst>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226" y="226444"/>
            <a:ext cx="11602278" cy="6186309"/>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3.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chéo</a:t>
            </a:r>
            <a:endParaRPr lang="en-US" sz="3600" dirty="0">
              <a:latin typeface="Times New Roman" panose="02020603050405020304" pitchFamily="18" charset="0"/>
              <a:cs typeface="Times New Roman" panose="02020603050405020304" pitchFamily="18" charset="0"/>
            </a:endParaRPr>
          </a:p>
          <a:p>
            <a:r>
              <a:rPr lang="nl-NL" sz="3600" dirty="0">
                <a:latin typeface="Times New Roman" panose="02020603050405020304" pitchFamily="18" charset="0"/>
                <a:cs typeface="Times New Roman" panose="02020603050405020304" pitchFamily="18" charset="0"/>
              </a:rPr>
              <a:t>- TTCB: Hai chân đứng rộng bằng vai, hai tay buông tự nhiên.</a:t>
            </a:r>
            <a:endParaRPr lang="en-US" sz="3600" dirty="0">
              <a:latin typeface="Times New Roman" panose="02020603050405020304" pitchFamily="18" charset="0"/>
              <a:cs typeface="Times New Roman" panose="02020603050405020304" pitchFamily="18" charset="0"/>
            </a:endParaRPr>
          </a:p>
          <a:p>
            <a:r>
              <a:rPr lang="nl-NL" sz="3600" dirty="0">
                <a:latin typeface="Times New Roman" panose="02020603050405020304" pitchFamily="18" charset="0"/>
                <a:cs typeface="Times New Roman" panose="02020603050405020304" pitchFamily="18" charset="0"/>
              </a:rPr>
              <a:t>- Bước 1: Chân trái bước sang ngang</a:t>
            </a:r>
            <a:endParaRPr lang="en-US" sz="3600" dirty="0">
              <a:latin typeface="Times New Roman" panose="02020603050405020304" pitchFamily="18" charset="0"/>
              <a:cs typeface="Times New Roman" panose="02020603050405020304" pitchFamily="18" charset="0"/>
            </a:endParaRPr>
          </a:p>
          <a:p>
            <a:r>
              <a:rPr lang="nl-NL" sz="3600" dirty="0">
                <a:latin typeface="Times New Roman" panose="02020603050405020304" pitchFamily="18" charset="0"/>
                <a:cs typeface="Times New Roman" panose="02020603050405020304" pitchFamily="18" charset="0"/>
              </a:rPr>
              <a:t>- Bước 2: Chân phải bước chéo ra trước.</a:t>
            </a:r>
            <a:endParaRPr lang="en-US" sz="3600" dirty="0">
              <a:latin typeface="Times New Roman" panose="02020603050405020304" pitchFamily="18" charset="0"/>
              <a:cs typeface="Times New Roman" panose="02020603050405020304" pitchFamily="18" charset="0"/>
            </a:endParaRPr>
          </a:p>
          <a:p>
            <a:r>
              <a:rPr lang="nl-NL" sz="3600" dirty="0">
                <a:latin typeface="Times New Roman" panose="02020603050405020304" pitchFamily="18" charset="0"/>
                <a:cs typeface="Times New Roman" panose="02020603050405020304" pitchFamily="18" charset="0"/>
              </a:rPr>
              <a:t>- Bước 3: Chân trái bước sang ngang</a:t>
            </a:r>
            <a:endParaRPr lang="en-US" sz="3600" dirty="0">
              <a:latin typeface="Times New Roman" panose="02020603050405020304" pitchFamily="18" charset="0"/>
              <a:cs typeface="Times New Roman" panose="02020603050405020304" pitchFamily="18" charset="0"/>
            </a:endParaRPr>
          </a:p>
          <a:p>
            <a:r>
              <a:rPr lang="nl-NL" sz="3600" dirty="0">
                <a:latin typeface="Times New Roman" panose="02020603050405020304" pitchFamily="18" charset="0"/>
                <a:cs typeface="Times New Roman" panose="02020603050405020304" pitchFamily="18" charset="0"/>
              </a:rPr>
              <a:t>- Bước 4: Chân phải bước chéo ra sau.</a:t>
            </a:r>
            <a:endParaRPr lang="en-US" sz="3600" dirty="0">
              <a:latin typeface="Times New Roman" panose="02020603050405020304" pitchFamily="18" charset="0"/>
              <a:cs typeface="Times New Roman" panose="02020603050405020304" pitchFamily="18" charset="0"/>
            </a:endParaRPr>
          </a:p>
          <a:p>
            <a:r>
              <a:rPr lang="nl-NL" sz="3600" dirty="0">
                <a:latin typeface="Times New Roman" panose="02020603050405020304" pitchFamily="18" charset="0"/>
                <a:cs typeface="Times New Roman" panose="02020603050405020304" pitchFamily="18" charset="0"/>
              </a:rPr>
              <a:t>- Chân tuần tự thực hiện theo các bước ngang trước, ngang sau. Trong quá trình thực hiện, mắt nhìn thẳng về trước, thân trên thẳng kết hợp với xoay hông theo bước chân, tay vung tự nhiên.</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85703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
                                            <p:txEl>
                                              <p:pRg st="2" end="2"/>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2">
                                            <p:txEl>
                                              <p:pRg st="3" end="3"/>
                                            </p:tx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2">
                                            <p:txEl>
                                              <p:pRg st="4" end="4"/>
                                            </p:txEl>
                                          </p:spTgt>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p:cTn id="3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2">
                                            <p:txEl>
                                              <p:pRg st="5" end="5"/>
                                            </p:txEl>
                                          </p:spTgt>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p:cTn id="43"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883</Words>
  <Application>Microsoft Office PowerPoint</Application>
  <PresentationFormat>Widescreen</PresentationFormat>
  <Paragraphs>46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X360</dc:creator>
  <cp:lastModifiedBy>Hp X360</cp:lastModifiedBy>
  <cp:revision>3</cp:revision>
  <dcterms:created xsi:type="dcterms:W3CDTF">2022-06-22T08:33:42Z</dcterms:created>
  <dcterms:modified xsi:type="dcterms:W3CDTF">2022-06-22T08:49:36Z</dcterms:modified>
</cp:coreProperties>
</file>